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0" d="100"/>
          <a:sy n="400" d="100"/>
        </p:scale>
        <p:origin x="-80" y="-144"/>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89D01-E59A-BF47-A817-5F2F4D47CEE3}" type="datetimeFigureOut">
              <a:rPr lang="en-US" smtClean="0"/>
              <a:t>18/07/04</a:t>
            </a:fld>
            <a:endParaRPr lang="en-US"/>
          </a:p>
        </p:txBody>
      </p:sp>
      <p:sp>
        <p:nvSpPr>
          <p:cNvPr id="4" name="Slide Image Placeholder 3"/>
          <p:cNvSpPr>
            <a:spLocks noGrp="1" noRot="1" noChangeAspect="1"/>
          </p:cNvSpPr>
          <p:nvPr>
            <p:ph type="sldImg" idx="2"/>
          </p:nvPr>
        </p:nvSpPr>
        <p:spPr>
          <a:xfrm>
            <a:off x="2463800" y="685800"/>
            <a:ext cx="1930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CFB4-0058-0A47-AC47-4AEA07D24C8F}" type="slidenum">
              <a:rPr lang="en-US" smtClean="0"/>
              <a:t>‹#›</a:t>
            </a:fld>
            <a:endParaRPr lang="en-US"/>
          </a:p>
        </p:txBody>
      </p:sp>
    </p:spTree>
    <p:extLst>
      <p:ext uri="{BB962C8B-B14F-4D97-AF65-F5344CB8AC3E}">
        <p14:creationId xmlns:p14="http://schemas.microsoft.com/office/powerpoint/2010/main" val="712441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73CFB4-0058-0A47-AC47-4AEA07D24C8F}" type="slidenum">
              <a:rPr lang="en-US" smtClean="0"/>
              <a:t>1</a:t>
            </a:fld>
            <a:endParaRPr lang="en-US"/>
          </a:p>
        </p:txBody>
      </p:sp>
    </p:spTree>
    <p:extLst>
      <p:ext uri="{BB962C8B-B14F-4D97-AF65-F5344CB8AC3E}">
        <p14:creationId xmlns:p14="http://schemas.microsoft.com/office/powerpoint/2010/main" val="1758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5763" y="2840568"/>
            <a:ext cx="4371975" cy="1960034"/>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771525" y="5181600"/>
            <a:ext cx="360045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5" name="Footer Placeholder 4"/>
          <p:cNvSpPr>
            <a:spLocks noGrp="1"/>
          </p:cNvSpPr>
          <p:nvPr>
            <p:ph type="ftr" sz="quarter" idx="11"/>
          </p:nvPr>
        </p:nvSpPr>
        <p:spPr>
          <a:xfrm>
            <a:off x="1757363" y="8475134"/>
            <a:ext cx="1628775"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67534667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5" name="Footer Placeholder 4"/>
          <p:cNvSpPr>
            <a:spLocks noGrp="1"/>
          </p:cNvSpPr>
          <p:nvPr>
            <p:ph type="ftr" sz="quarter" idx="11"/>
          </p:nvPr>
        </p:nvSpPr>
        <p:spPr>
          <a:xfrm>
            <a:off x="1757363" y="8475134"/>
            <a:ext cx="1628775"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134187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366185"/>
            <a:ext cx="1157288"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366185"/>
            <a:ext cx="3386138"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5" name="Footer Placeholder 4"/>
          <p:cNvSpPr>
            <a:spLocks noGrp="1"/>
          </p:cNvSpPr>
          <p:nvPr>
            <p:ph type="ftr" sz="quarter" idx="11"/>
          </p:nvPr>
        </p:nvSpPr>
        <p:spPr>
          <a:xfrm>
            <a:off x="1757363" y="8475134"/>
            <a:ext cx="1628775"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124280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5" name="Footer Placeholder 4"/>
          <p:cNvSpPr>
            <a:spLocks noGrp="1"/>
          </p:cNvSpPr>
          <p:nvPr>
            <p:ph type="ftr" sz="quarter" idx="11"/>
          </p:nvPr>
        </p:nvSpPr>
        <p:spPr>
          <a:xfrm>
            <a:off x="1757363" y="8475134"/>
            <a:ext cx="1628775"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413845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301" y="5875868"/>
            <a:ext cx="4371975" cy="18161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06301" y="3875618"/>
            <a:ext cx="437197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5" name="Footer Placeholder 4"/>
          <p:cNvSpPr>
            <a:spLocks noGrp="1"/>
          </p:cNvSpPr>
          <p:nvPr>
            <p:ph type="ftr" sz="quarter" idx="11"/>
          </p:nvPr>
        </p:nvSpPr>
        <p:spPr>
          <a:xfrm>
            <a:off x="1757363" y="8475134"/>
            <a:ext cx="1628775"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291704499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133602"/>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14612" y="2133602"/>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6" name="Footer Placeholder 5"/>
          <p:cNvSpPr>
            <a:spLocks noGrp="1"/>
          </p:cNvSpPr>
          <p:nvPr>
            <p:ph type="ftr" sz="quarter" idx="11"/>
          </p:nvPr>
        </p:nvSpPr>
        <p:spPr>
          <a:xfrm>
            <a:off x="1757363" y="8475134"/>
            <a:ext cx="1628775" cy="486834"/>
          </a:xfrm>
          <a:prstGeom prst="rect">
            <a:avLst/>
          </a:prstGeom>
        </p:spPr>
        <p:txBody>
          <a:bodyPr/>
          <a:lstStyle/>
          <a:p>
            <a:endParaRPr lang="en-US"/>
          </a:p>
        </p:txBody>
      </p:sp>
      <p:sp>
        <p:nvSpPr>
          <p:cNvPr id="7" name="Slide Number Placeholder 6"/>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389584506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7175" y="2046818"/>
            <a:ext cx="2272606"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7175" y="2899833"/>
            <a:ext cx="227260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12828" y="2046818"/>
            <a:ext cx="2273498"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12828" y="2899833"/>
            <a:ext cx="22734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8" name="Footer Placeholder 7"/>
          <p:cNvSpPr>
            <a:spLocks noGrp="1"/>
          </p:cNvSpPr>
          <p:nvPr>
            <p:ph type="ftr" sz="quarter" idx="11"/>
          </p:nvPr>
        </p:nvSpPr>
        <p:spPr>
          <a:xfrm>
            <a:off x="1757363" y="8475134"/>
            <a:ext cx="1628775" cy="486834"/>
          </a:xfrm>
          <a:prstGeom prst="rect">
            <a:avLst/>
          </a:prstGeom>
        </p:spPr>
        <p:txBody>
          <a:bodyPr/>
          <a:lstStyle/>
          <a:p>
            <a:endParaRPr lang="en-US"/>
          </a:p>
        </p:txBody>
      </p:sp>
      <p:sp>
        <p:nvSpPr>
          <p:cNvPr id="9" name="Slide Number Placeholder 8"/>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8351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4" name="Footer Placeholder 3"/>
          <p:cNvSpPr>
            <a:spLocks noGrp="1"/>
          </p:cNvSpPr>
          <p:nvPr>
            <p:ph type="ftr" sz="quarter" idx="11"/>
          </p:nvPr>
        </p:nvSpPr>
        <p:spPr>
          <a:xfrm>
            <a:off x="1757363" y="8475134"/>
            <a:ext cx="1628775" cy="486834"/>
          </a:xfrm>
          <a:prstGeom prst="rect">
            <a:avLst/>
          </a:prstGeom>
        </p:spPr>
        <p:txBody>
          <a:bodyPr/>
          <a:lstStyle/>
          <a:p>
            <a:endParaRPr lang="en-US"/>
          </a:p>
        </p:txBody>
      </p:sp>
      <p:sp>
        <p:nvSpPr>
          <p:cNvPr id="5" name="Slide Number Placeholder 4"/>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99349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3" name="Footer Placeholder 2"/>
          <p:cNvSpPr>
            <a:spLocks noGrp="1"/>
          </p:cNvSpPr>
          <p:nvPr>
            <p:ph type="ftr" sz="quarter" idx="11"/>
          </p:nvPr>
        </p:nvSpPr>
        <p:spPr>
          <a:xfrm>
            <a:off x="1757363" y="8475134"/>
            <a:ext cx="1628775" cy="486834"/>
          </a:xfrm>
          <a:prstGeom prst="rect">
            <a:avLst/>
          </a:prstGeom>
        </p:spPr>
        <p:txBody>
          <a:bodyPr/>
          <a:lstStyle/>
          <a:p>
            <a:endParaRPr lang="en-US"/>
          </a:p>
        </p:txBody>
      </p:sp>
      <p:sp>
        <p:nvSpPr>
          <p:cNvPr id="4" name="Slide Number Placeholder 3"/>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283397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7176" y="364066"/>
            <a:ext cx="1692176" cy="15494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10966" y="364069"/>
            <a:ext cx="287535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7176" y="1913469"/>
            <a:ext cx="1692176"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6" name="Footer Placeholder 5"/>
          <p:cNvSpPr>
            <a:spLocks noGrp="1"/>
          </p:cNvSpPr>
          <p:nvPr>
            <p:ph type="ftr" sz="quarter" idx="11"/>
          </p:nvPr>
        </p:nvSpPr>
        <p:spPr>
          <a:xfrm>
            <a:off x="1757363" y="8475134"/>
            <a:ext cx="1628775" cy="486834"/>
          </a:xfrm>
          <a:prstGeom prst="rect">
            <a:avLst/>
          </a:prstGeom>
        </p:spPr>
        <p:txBody>
          <a:bodyPr/>
          <a:lstStyle/>
          <a:p>
            <a:endParaRPr lang="en-US"/>
          </a:p>
        </p:txBody>
      </p:sp>
      <p:sp>
        <p:nvSpPr>
          <p:cNvPr id="7" name="Slide Number Placeholder 6"/>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366640896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162" y="6400800"/>
            <a:ext cx="3086100" cy="75565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8162" y="817033"/>
            <a:ext cx="30861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8162" y="7156451"/>
            <a:ext cx="30861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57175" y="8475134"/>
            <a:ext cx="1200150" cy="486834"/>
          </a:xfrm>
          <a:prstGeom prst="rect">
            <a:avLst/>
          </a:prstGeom>
        </p:spPr>
        <p:txBody>
          <a:bodyPr/>
          <a:lstStyle/>
          <a:p>
            <a:fld id="{8614A669-2C7A-4F9E-B6B9-9C4AD953C947}" type="datetimeFigureOut">
              <a:rPr lang="en-US" smtClean="0"/>
              <a:pPr/>
              <a:t>18/07/04</a:t>
            </a:fld>
            <a:endParaRPr lang="en-US"/>
          </a:p>
        </p:txBody>
      </p:sp>
      <p:sp>
        <p:nvSpPr>
          <p:cNvPr id="6" name="Footer Placeholder 5"/>
          <p:cNvSpPr>
            <a:spLocks noGrp="1"/>
          </p:cNvSpPr>
          <p:nvPr>
            <p:ph type="ftr" sz="quarter" idx="11"/>
          </p:nvPr>
        </p:nvSpPr>
        <p:spPr>
          <a:xfrm>
            <a:off x="1757363" y="8475134"/>
            <a:ext cx="1628775" cy="486834"/>
          </a:xfrm>
          <a:prstGeom prst="rect">
            <a:avLst/>
          </a:prstGeom>
        </p:spPr>
        <p:txBody>
          <a:bodyPr/>
          <a:lstStyle/>
          <a:p>
            <a:endParaRPr lang="en-US"/>
          </a:p>
        </p:txBody>
      </p:sp>
      <p:sp>
        <p:nvSpPr>
          <p:cNvPr id="7" name="Slide Number Placeholder 6"/>
          <p:cNvSpPr>
            <a:spLocks noGrp="1"/>
          </p:cNvSpPr>
          <p:nvPr>
            <p:ph type="sldNum" sz="quarter" idx="12"/>
          </p:nvPr>
        </p:nvSpPr>
        <p:spPr>
          <a:xfrm>
            <a:off x="3686175" y="8475134"/>
            <a:ext cx="1200150" cy="486834"/>
          </a:xfrm>
          <a:prstGeom prst="rect">
            <a:avLst/>
          </a:prstGeom>
        </p:spPr>
        <p:txBody>
          <a:bodyPr/>
          <a:lstStyle/>
          <a:p>
            <a:fld id="{980960B0-4D58-4D26-B8EB-B9E2BCABBE01}" type="slidenum">
              <a:rPr lang="en-US" smtClean="0"/>
              <a:pPr/>
              <a:t>‹#›</a:t>
            </a:fld>
            <a:endParaRPr lang="en-US"/>
          </a:p>
        </p:txBody>
      </p:sp>
    </p:spTree>
    <p:extLst>
      <p:ext uri="{BB962C8B-B14F-4D97-AF65-F5344CB8AC3E}">
        <p14:creationId xmlns:p14="http://schemas.microsoft.com/office/powerpoint/2010/main" val="77440427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75" y="366183"/>
            <a:ext cx="4629150" cy="1524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7175" y="2133602"/>
            <a:ext cx="4629150" cy="603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312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53"/>
            <a:ext cx="5143500" cy="785553"/>
          </a:xfrm>
          <a:solidFill>
            <a:schemeClr val="bg1">
              <a:lumMod val="85000"/>
            </a:schemeClr>
          </a:solidFill>
        </p:spPr>
        <p:txBody>
          <a:bodyPr>
            <a:normAutofit/>
          </a:bodyPr>
          <a:lstStyle/>
          <a:p>
            <a:r>
              <a:rPr lang="en-US" sz="1600" b="1" dirty="0" smtClean="0"/>
              <a:t>Proposed Mechanism of Repigmentation following Needling in Vitiligo</a:t>
            </a:r>
            <a:br>
              <a:rPr lang="en-US" sz="1600" b="1" dirty="0" smtClean="0"/>
            </a:br>
            <a:r>
              <a:rPr lang="en-US" sz="900" dirty="0" err="1" smtClean="0"/>
              <a:t>Noufal</a:t>
            </a:r>
            <a:r>
              <a:rPr lang="en-US" sz="900" dirty="0" smtClean="0"/>
              <a:t> </a:t>
            </a:r>
            <a:r>
              <a:rPr lang="en-US" sz="900" dirty="0" err="1" smtClean="0"/>
              <a:t>Raboobee</a:t>
            </a:r>
            <a:r>
              <a:rPr lang="en-US" sz="900" dirty="0" smtClean="0"/>
              <a:t>, Westville Hospital, Durban, South Africa</a:t>
            </a:r>
            <a:endParaRPr lang="en-US" sz="900" dirty="0"/>
          </a:p>
        </p:txBody>
      </p:sp>
      <p:sp>
        <p:nvSpPr>
          <p:cNvPr id="3" name="Subtitle 2"/>
          <p:cNvSpPr>
            <a:spLocks noGrp="1"/>
          </p:cNvSpPr>
          <p:nvPr>
            <p:ph type="subTitle" idx="1"/>
          </p:nvPr>
        </p:nvSpPr>
        <p:spPr>
          <a:xfrm>
            <a:off x="133350" y="914400"/>
            <a:ext cx="4876800" cy="1371600"/>
          </a:xfrm>
          <a:ln w="3175">
            <a:solidFill>
              <a:schemeClr val="tx1"/>
            </a:solidFill>
          </a:ln>
        </p:spPr>
        <p:txBody>
          <a:bodyPr>
            <a:noAutofit/>
          </a:bodyPr>
          <a:lstStyle/>
          <a:p>
            <a:pPr algn="l"/>
            <a:r>
              <a:rPr lang="en-US" sz="700" b="1" dirty="0" smtClean="0">
                <a:solidFill>
                  <a:srgbClr val="000000"/>
                </a:solidFill>
              </a:rPr>
              <a:t>INTRODUCTION</a:t>
            </a:r>
          </a:p>
          <a:p>
            <a:pPr algn="l"/>
            <a:endParaRPr lang="en-US" sz="700" dirty="0">
              <a:solidFill>
                <a:srgbClr val="000000"/>
              </a:solidFill>
            </a:endParaRPr>
          </a:p>
          <a:p>
            <a:pPr algn="l"/>
            <a:r>
              <a:rPr lang="en-US" sz="700" dirty="0" smtClean="0">
                <a:solidFill>
                  <a:srgbClr val="000000"/>
                </a:solidFill>
              </a:rPr>
              <a:t>Needling is a technique where a needle is introduced from normal to vitiligo skin in order to achieve repigmentation(1).</a:t>
            </a:r>
          </a:p>
          <a:p>
            <a:pPr algn="l"/>
            <a:r>
              <a:rPr lang="en-US" sz="700" dirty="0" smtClean="0">
                <a:solidFill>
                  <a:srgbClr val="000000"/>
                </a:solidFill>
              </a:rPr>
              <a:t>Ahmad et al, in their original article (1) proposed that repigmentation of white patches occurs mainly from melanocytes which are physically dragged or pushed by the tip of the needle from the </a:t>
            </a:r>
            <a:r>
              <a:rPr lang="en-US" sz="700" dirty="0" err="1" smtClean="0">
                <a:solidFill>
                  <a:srgbClr val="000000"/>
                </a:solidFill>
              </a:rPr>
              <a:t>coloured</a:t>
            </a:r>
            <a:r>
              <a:rPr lang="en-US" sz="700" dirty="0" smtClean="0">
                <a:solidFill>
                  <a:srgbClr val="000000"/>
                </a:solidFill>
              </a:rPr>
              <a:t> margins of the patch.  </a:t>
            </a:r>
          </a:p>
          <a:p>
            <a:pPr algn="l"/>
            <a:r>
              <a:rPr lang="en-US" sz="700" dirty="0" smtClean="0">
                <a:solidFill>
                  <a:srgbClr val="000000"/>
                </a:solidFill>
              </a:rPr>
              <a:t>The author wishes to propose a possible alternate mechanism of repigmentation due to needling viz</a:t>
            </a:r>
            <a:r>
              <a:rPr lang="en-US" sz="700" dirty="0">
                <a:solidFill>
                  <a:srgbClr val="000000"/>
                </a:solidFill>
              </a:rPr>
              <a:t>.</a:t>
            </a:r>
            <a:r>
              <a:rPr lang="en-US" sz="700" dirty="0" smtClean="0">
                <a:solidFill>
                  <a:srgbClr val="000000"/>
                </a:solidFill>
              </a:rPr>
              <a:t> that the needle cuts a core of tissue when introduced into the skin, much like a biopsy punch. Since needling is performed horizontally, at the </a:t>
            </a:r>
            <a:r>
              <a:rPr lang="en-US" sz="700" dirty="0" err="1" smtClean="0">
                <a:solidFill>
                  <a:srgbClr val="000000"/>
                </a:solidFill>
              </a:rPr>
              <a:t>dermo</a:t>
            </a:r>
            <a:r>
              <a:rPr lang="en-US" sz="700" dirty="0" smtClean="0">
                <a:solidFill>
                  <a:srgbClr val="000000"/>
                </a:solidFill>
              </a:rPr>
              <a:t>-epidermal junction, the core is rich in melanocytes. </a:t>
            </a:r>
            <a:r>
              <a:rPr lang="en-US" sz="700" dirty="0">
                <a:solidFill>
                  <a:srgbClr val="000000"/>
                </a:solidFill>
              </a:rPr>
              <a:t>T</a:t>
            </a:r>
            <a:r>
              <a:rPr lang="en-US" sz="700" dirty="0" smtClean="0">
                <a:solidFill>
                  <a:srgbClr val="000000"/>
                </a:solidFill>
              </a:rPr>
              <a:t>his core </a:t>
            </a:r>
            <a:r>
              <a:rPr lang="en-US" sz="700" dirty="0">
                <a:solidFill>
                  <a:srgbClr val="000000"/>
                </a:solidFill>
              </a:rPr>
              <a:t>i</a:t>
            </a:r>
            <a:r>
              <a:rPr lang="en-US" sz="700" dirty="0" smtClean="0">
                <a:solidFill>
                  <a:srgbClr val="000000"/>
                </a:solidFill>
              </a:rPr>
              <a:t>s trapped in the lumen of the needle and is carried into the vitiligo area by the advancing needle. When the needle is withdrawn, friction between the surrounding vitiligo skin and the exposed tip of the core in the needle causes the core to detach from the needle and remain behind in the vitiligo skin. The degree of intactness of the core will determine the pattern of repigmentation as described below.</a:t>
            </a:r>
            <a:endParaRPr lang="en-US" sz="700" dirty="0">
              <a:solidFill>
                <a:srgbClr val="000000"/>
              </a:solidFill>
            </a:endParaRPr>
          </a:p>
        </p:txBody>
      </p:sp>
      <p:sp>
        <p:nvSpPr>
          <p:cNvPr id="5" name="TextBox 4"/>
          <p:cNvSpPr txBox="1"/>
          <p:nvPr/>
        </p:nvSpPr>
        <p:spPr>
          <a:xfrm>
            <a:off x="133350" y="8610600"/>
            <a:ext cx="4876800" cy="338554"/>
          </a:xfrm>
          <a:prstGeom prst="rect">
            <a:avLst/>
          </a:prstGeom>
          <a:noFill/>
        </p:spPr>
        <p:txBody>
          <a:bodyPr wrap="square" rtlCol="0">
            <a:spAutoFit/>
          </a:bodyPr>
          <a:lstStyle/>
          <a:p>
            <a:r>
              <a:rPr lang="en-US" sz="800" dirty="0" smtClean="0"/>
              <a:t>1. Ahmad TJ, Rashid T, Rani Z. Needling: an adjunct to narrowband ultraviolet B therapy in localized fixed vitiligo. J Pakistan </a:t>
            </a:r>
            <a:r>
              <a:rPr lang="en-US" sz="800" dirty="0" err="1" smtClean="0"/>
              <a:t>Assoc</a:t>
            </a:r>
            <a:r>
              <a:rPr lang="en-US" sz="800" dirty="0" smtClean="0"/>
              <a:t> of Dermatologists 2008; 18: 149-153</a:t>
            </a:r>
            <a:endParaRPr lang="en-US" sz="800" dirty="0"/>
          </a:p>
        </p:txBody>
      </p:sp>
      <p:sp>
        <p:nvSpPr>
          <p:cNvPr id="6" name="Subtitle 2"/>
          <p:cNvSpPr txBox="1">
            <a:spLocks/>
          </p:cNvSpPr>
          <p:nvPr/>
        </p:nvSpPr>
        <p:spPr>
          <a:xfrm>
            <a:off x="133350" y="4724400"/>
            <a:ext cx="3352800" cy="3886200"/>
          </a:xfrm>
          <a:prstGeom prst="rect">
            <a:avLst/>
          </a:prstGeom>
          <a:ln w="31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700" dirty="0">
              <a:solidFill>
                <a:srgbClr val="000000"/>
              </a:solidFill>
            </a:endParaRPr>
          </a:p>
        </p:txBody>
      </p:sp>
      <p:sp>
        <p:nvSpPr>
          <p:cNvPr id="7" name="TextBox 6"/>
          <p:cNvSpPr txBox="1"/>
          <p:nvPr/>
        </p:nvSpPr>
        <p:spPr>
          <a:xfrm>
            <a:off x="4324350" y="219075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stretch>
            <a:fillRect/>
          </a:stretch>
        </p:blipFill>
        <p:spPr>
          <a:xfrm>
            <a:off x="1835149" y="3581400"/>
            <a:ext cx="762000" cy="1046958"/>
          </a:xfrm>
          <a:prstGeom prst="rect">
            <a:avLst/>
          </a:prstGeom>
        </p:spPr>
      </p:pic>
      <p:pic>
        <p:nvPicPr>
          <p:cNvPr id="11" name="Picture 10"/>
          <p:cNvPicPr>
            <a:picLocks noChangeAspect="1"/>
          </p:cNvPicPr>
          <p:nvPr/>
        </p:nvPicPr>
        <p:blipFill>
          <a:blip r:embed="rId4"/>
          <a:stretch>
            <a:fillRect/>
          </a:stretch>
        </p:blipFill>
        <p:spPr>
          <a:xfrm>
            <a:off x="2647950" y="3581400"/>
            <a:ext cx="762000" cy="1046958"/>
          </a:xfrm>
          <a:prstGeom prst="rect">
            <a:avLst/>
          </a:prstGeom>
        </p:spPr>
      </p:pic>
      <p:pic>
        <p:nvPicPr>
          <p:cNvPr id="13" name="Picture 12" descr="Screenshot 2015-05-03 23.57.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350" y="3581400"/>
            <a:ext cx="761999" cy="1044563"/>
          </a:xfrm>
          <a:prstGeom prst="rect">
            <a:avLst/>
          </a:prstGeom>
        </p:spPr>
      </p:pic>
      <p:pic>
        <p:nvPicPr>
          <p:cNvPr id="15" name="Picture 14"/>
          <p:cNvPicPr>
            <a:picLocks noChangeAspect="1"/>
          </p:cNvPicPr>
          <p:nvPr/>
        </p:nvPicPr>
        <p:blipFill>
          <a:blip r:embed="rId6"/>
          <a:stretch>
            <a:fillRect/>
          </a:stretch>
        </p:blipFill>
        <p:spPr>
          <a:xfrm>
            <a:off x="209550" y="3581400"/>
            <a:ext cx="762000" cy="1046959"/>
          </a:xfrm>
          <a:prstGeom prst="rect">
            <a:avLst/>
          </a:prstGeom>
        </p:spPr>
      </p:pic>
      <p:sp>
        <p:nvSpPr>
          <p:cNvPr id="17" name="TextBox 16"/>
          <p:cNvSpPr txBox="1"/>
          <p:nvPr/>
        </p:nvSpPr>
        <p:spPr>
          <a:xfrm>
            <a:off x="1428750" y="5105400"/>
            <a:ext cx="1981200" cy="415498"/>
          </a:xfrm>
          <a:prstGeom prst="rect">
            <a:avLst/>
          </a:prstGeom>
          <a:noFill/>
        </p:spPr>
        <p:txBody>
          <a:bodyPr wrap="square" rtlCol="0">
            <a:spAutoFit/>
          </a:bodyPr>
          <a:lstStyle/>
          <a:p>
            <a:r>
              <a:rPr lang="en-US" sz="700" dirty="0"/>
              <a:t>a</a:t>
            </a:r>
            <a:r>
              <a:rPr lang="en-US" sz="700" dirty="0" smtClean="0"/>
              <a:t>) A core of skin is cut by the advancing needle, much like a punch biopsy, except in horizontal orientation.</a:t>
            </a:r>
            <a:endParaRPr lang="en-US" sz="700" dirty="0"/>
          </a:p>
        </p:txBody>
      </p:sp>
      <p:pic>
        <p:nvPicPr>
          <p:cNvPr id="18" name="Picture 17"/>
          <p:cNvPicPr>
            <a:picLocks noChangeAspect="1"/>
          </p:cNvPicPr>
          <p:nvPr/>
        </p:nvPicPr>
        <p:blipFill>
          <a:blip r:embed="rId7"/>
          <a:stretch>
            <a:fillRect/>
          </a:stretch>
        </p:blipFill>
        <p:spPr>
          <a:xfrm>
            <a:off x="133350" y="5105400"/>
            <a:ext cx="1295400" cy="622732"/>
          </a:xfrm>
          <a:prstGeom prst="rect">
            <a:avLst/>
          </a:prstGeom>
        </p:spPr>
      </p:pic>
      <p:pic>
        <p:nvPicPr>
          <p:cNvPr id="19" name="Picture 18"/>
          <p:cNvPicPr>
            <a:picLocks noChangeAspect="1"/>
          </p:cNvPicPr>
          <p:nvPr/>
        </p:nvPicPr>
        <p:blipFill>
          <a:blip r:embed="rId8"/>
          <a:stretch>
            <a:fillRect/>
          </a:stretch>
        </p:blipFill>
        <p:spPr>
          <a:xfrm>
            <a:off x="133350" y="5791199"/>
            <a:ext cx="1295400" cy="622732"/>
          </a:xfrm>
          <a:prstGeom prst="rect">
            <a:avLst/>
          </a:prstGeom>
        </p:spPr>
      </p:pic>
      <p:sp>
        <p:nvSpPr>
          <p:cNvPr id="20" name="TextBox 19"/>
          <p:cNvSpPr txBox="1"/>
          <p:nvPr/>
        </p:nvSpPr>
        <p:spPr>
          <a:xfrm>
            <a:off x="1428750" y="5791200"/>
            <a:ext cx="1828800" cy="415498"/>
          </a:xfrm>
          <a:prstGeom prst="rect">
            <a:avLst/>
          </a:prstGeom>
          <a:noFill/>
        </p:spPr>
        <p:txBody>
          <a:bodyPr wrap="square" rtlCol="0">
            <a:spAutoFit/>
          </a:bodyPr>
          <a:lstStyle/>
          <a:p>
            <a:r>
              <a:rPr lang="en-US" sz="700" dirty="0" smtClean="0"/>
              <a:t>b) As the needle advances, it carries this core of melanocyte-rich epidermis within its lumen.</a:t>
            </a:r>
            <a:endParaRPr lang="en-US" sz="700" dirty="0"/>
          </a:p>
        </p:txBody>
      </p:sp>
      <p:sp>
        <p:nvSpPr>
          <p:cNvPr id="23" name="TextBox 22"/>
          <p:cNvSpPr txBox="1"/>
          <p:nvPr/>
        </p:nvSpPr>
        <p:spPr>
          <a:xfrm>
            <a:off x="1428750" y="6400800"/>
            <a:ext cx="1981200" cy="846386"/>
          </a:xfrm>
          <a:prstGeom prst="rect">
            <a:avLst/>
          </a:prstGeom>
          <a:noFill/>
        </p:spPr>
        <p:txBody>
          <a:bodyPr wrap="square" rtlCol="0">
            <a:spAutoFit/>
          </a:bodyPr>
          <a:lstStyle/>
          <a:p>
            <a:r>
              <a:rPr lang="en-US" sz="700" dirty="0" smtClean="0">
                <a:cs typeface="Arial"/>
              </a:rPr>
              <a:t>c) As the needle is withdrawn, friction between the tip of the core and the surrounding skin causes the core to remain behind in the vitiligo skin. If the entire core is left behind uninterrupted, linear streaks of re-pigmentation will be seen. Hyperpigmentation at the edges develops when the core overlaps normal skin.</a:t>
            </a:r>
            <a:endParaRPr lang="en-US" sz="700" dirty="0">
              <a:cs typeface="Arial"/>
            </a:endParaRPr>
          </a:p>
        </p:txBody>
      </p:sp>
      <p:sp>
        <p:nvSpPr>
          <p:cNvPr id="24" name="Rectangle 23"/>
          <p:cNvSpPr/>
          <p:nvPr/>
        </p:nvSpPr>
        <p:spPr>
          <a:xfrm>
            <a:off x="133350" y="2362200"/>
            <a:ext cx="3352800" cy="1184940"/>
          </a:xfrm>
          <a:prstGeom prst="rect">
            <a:avLst/>
          </a:prstGeom>
        </p:spPr>
        <p:txBody>
          <a:bodyPr wrap="square">
            <a:spAutoFit/>
          </a:bodyPr>
          <a:lstStyle/>
          <a:p>
            <a:r>
              <a:rPr lang="en-US" sz="700" b="1" dirty="0" smtClean="0">
                <a:solidFill>
                  <a:srgbClr val="000000"/>
                </a:solidFill>
              </a:rPr>
              <a:t>PATTERNS OF REPIGMENTATION FOLLOWING NEEDLING</a:t>
            </a:r>
          </a:p>
          <a:p>
            <a:endParaRPr lang="en-US" sz="700" dirty="0" smtClean="0">
              <a:solidFill>
                <a:srgbClr val="000000"/>
              </a:solidFill>
              <a:latin typeface="Arial"/>
              <a:cs typeface="Arial"/>
            </a:endParaRPr>
          </a:p>
          <a:p>
            <a:r>
              <a:rPr lang="en-US" sz="700" dirty="0" smtClean="0">
                <a:solidFill>
                  <a:srgbClr val="000000"/>
                </a:solidFill>
                <a:latin typeface="Arial"/>
                <a:cs typeface="Arial"/>
              </a:rPr>
              <a:t>During </a:t>
            </a:r>
            <a:r>
              <a:rPr lang="en-US" sz="700" dirty="0">
                <a:solidFill>
                  <a:srgbClr val="000000"/>
                </a:solidFill>
                <a:latin typeface="Arial"/>
                <a:cs typeface="Arial"/>
              </a:rPr>
              <a:t>the course of </a:t>
            </a:r>
            <a:r>
              <a:rPr lang="en-US" sz="700" dirty="0" smtClean="0">
                <a:solidFill>
                  <a:srgbClr val="000000"/>
                </a:solidFill>
                <a:latin typeface="Arial"/>
                <a:cs typeface="Arial"/>
              </a:rPr>
              <a:t>needling, </a:t>
            </a:r>
            <a:r>
              <a:rPr lang="en-US" sz="700" dirty="0">
                <a:solidFill>
                  <a:srgbClr val="000000"/>
                </a:solidFill>
                <a:latin typeface="Arial"/>
                <a:cs typeface="Arial"/>
              </a:rPr>
              <a:t>the following repigmentation patterns were </a:t>
            </a:r>
            <a:r>
              <a:rPr lang="en-US" sz="700" dirty="0" smtClean="0">
                <a:solidFill>
                  <a:srgbClr val="000000"/>
                </a:solidFill>
                <a:latin typeface="Arial"/>
                <a:cs typeface="Arial"/>
              </a:rPr>
              <a:t>observed:</a:t>
            </a:r>
            <a:endParaRPr lang="en-US" sz="700" dirty="0">
              <a:solidFill>
                <a:srgbClr val="000000"/>
              </a:solidFill>
              <a:latin typeface="Arial"/>
              <a:cs typeface="Arial"/>
            </a:endParaRPr>
          </a:p>
          <a:p>
            <a:pPr marL="228600" indent="-228600">
              <a:buFontTx/>
              <a:buAutoNum type="arabicPeriod"/>
            </a:pPr>
            <a:r>
              <a:rPr lang="en-US" sz="700" dirty="0" smtClean="0">
                <a:latin typeface="Arial"/>
                <a:cs typeface="Arial"/>
              </a:rPr>
              <a:t>Linear streaks of </a:t>
            </a:r>
            <a:r>
              <a:rPr lang="en-US" sz="700" dirty="0">
                <a:latin typeface="Arial"/>
                <a:cs typeface="Arial"/>
              </a:rPr>
              <a:t>pigment along needled </a:t>
            </a:r>
            <a:r>
              <a:rPr lang="en-US" sz="700" dirty="0" smtClean="0">
                <a:latin typeface="Arial"/>
                <a:cs typeface="Arial"/>
              </a:rPr>
              <a:t>path. </a:t>
            </a:r>
          </a:p>
          <a:p>
            <a:pPr marL="228600" indent="-228600">
              <a:buFontTx/>
              <a:buAutoNum type="arabicPeriod"/>
            </a:pPr>
            <a:r>
              <a:rPr lang="en-US" sz="700" dirty="0">
                <a:latin typeface="Arial"/>
                <a:cs typeface="Arial"/>
              </a:rPr>
              <a:t>Hyperpigmentation at edge of the vitiligo </a:t>
            </a:r>
            <a:r>
              <a:rPr lang="en-US" sz="700" dirty="0" smtClean="0">
                <a:latin typeface="Arial"/>
                <a:cs typeface="Arial"/>
              </a:rPr>
              <a:t>lesion. </a:t>
            </a:r>
            <a:endParaRPr lang="en-US" sz="700" dirty="0">
              <a:latin typeface="Arial"/>
              <a:cs typeface="Arial"/>
            </a:endParaRPr>
          </a:p>
          <a:p>
            <a:pPr marL="228600" indent="-228600">
              <a:buAutoNum type="arabicPeriod"/>
            </a:pPr>
            <a:r>
              <a:rPr lang="en-US" sz="700" dirty="0" smtClean="0">
                <a:latin typeface="Arial"/>
                <a:cs typeface="Arial"/>
              </a:rPr>
              <a:t>Pigment away from the edge, corresponding </a:t>
            </a:r>
            <a:r>
              <a:rPr lang="en-US" sz="700" dirty="0">
                <a:latin typeface="Arial"/>
                <a:cs typeface="Arial"/>
              </a:rPr>
              <a:t>to </a:t>
            </a:r>
            <a:r>
              <a:rPr lang="en-US" sz="700" dirty="0" smtClean="0">
                <a:latin typeface="Arial"/>
                <a:cs typeface="Arial"/>
              </a:rPr>
              <a:t>the most distant point that the tip </a:t>
            </a:r>
            <a:r>
              <a:rPr lang="en-US" sz="700" dirty="0">
                <a:latin typeface="Arial"/>
                <a:cs typeface="Arial"/>
              </a:rPr>
              <a:t>of </a:t>
            </a:r>
            <a:r>
              <a:rPr lang="en-US" sz="700" dirty="0" smtClean="0">
                <a:latin typeface="Arial"/>
                <a:cs typeface="Arial"/>
              </a:rPr>
              <a:t>the needle reaches. </a:t>
            </a:r>
            <a:r>
              <a:rPr lang="en-US" sz="700" dirty="0" smtClean="0">
                <a:latin typeface="Wingdings"/>
                <a:ea typeface="Wingdings"/>
                <a:cs typeface="Wingdings"/>
                <a:sym typeface="Wingdings"/>
              </a:rPr>
              <a:t> </a:t>
            </a:r>
            <a:endParaRPr lang="en-US" sz="700" dirty="0" smtClean="0">
              <a:latin typeface="Arial"/>
              <a:cs typeface="Arial"/>
            </a:endParaRPr>
          </a:p>
          <a:p>
            <a:pPr marL="228600" indent="-228600">
              <a:buAutoNum type="arabicPeriod"/>
            </a:pPr>
            <a:r>
              <a:rPr lang="en-US" sz="700" dirty="0" smtClean="0">
                <a:latin typeface="Arial"/>
                <a:cs typeface="Arial"/>
              </a:rPr>
              <a:t>Isolated </a:t>
            </a:r>
            <a:r>
              <a:rPr lang="en-US" sz="700" dirty="0">
                <a:latin typeface="Arial"/>
                <a:cs typeface="Arial"/>
              </a:rPr>
              <a:t>dots of pigment along the length of </a:t>
            </a:r>
            <a:r>
              <a:rPr lang="en-US" sz="700" dirty="0" smtClean="0">
                <a:latin typeface="Arial"/>
                <a:cs typeface="Arial"/>
              </a:rPr>
              <a:t>the path </a:t>
            </a:r>
            <a:r>
              <a:rPr lang="en-US" sz="700" dirty="0">
                <a:latin typeface="Arial"/>
                <a:cs typeface="Arial"/>
              </a:rPr>
              <a:t>taken by </a:t>
            </a:r>
            <a:r>
              <a:rPr lang="en-US" sz="700" dirty="0" smtClean="0">
                <a:latin typeface="Arial"/>
                <a:cs typeface="Arial"/>
              </a:rPr>
              <a:t>the needle. These dots may or may not be in contact with the pigmented border. </a:t>
            </a:r>
          </a:p>
        </p:txBody>
      </p:sp>
      <p:pic>
        <p:nvPicPr>
          <p:cNvPr id="25" name="Picture 24"/>
          <p:cNvPicPr>
            <a:picLocks noChangeAspect="1"/>
          </p:cNvPicPr>
          <p:nvPr/>
        </p:nvPicPr>
        <p:blipFill>
          <a:blip r:embed="rId9"/>
          <a:stretch>
            <a:fillRect/>
          </a:stretch>
        </p:blipFill>
        <p:spPr>
          <a:xfrm>
            <a:off x="133351" y="7162799"/>
            <a:ext cx="1295400" cy="622732"/>
          </a:xfrm>
          <a:prstGeom prst="rect">
            <a:avLst/>
          </a:prstGeom>
        </p:spPr>
      </p:pic>
      <p:sp>
        <p:nvSpPr>
          <p:cNvPr id="26" name="TextBox 25"/>
          <p:cNvSpPr txBox="1"/>
          <p:nvPr/>
        </p:nvSpPr>
        <p:spPr>
          <a:xfrm>
            <a:off x="1428750" y="7239000"/>
            <a:ext cx="1981200" cy="523220"/>
          </a:xfrm>
          <a:prstGeom prst="rect">
            <a:avLst/>
          </a:prstGeom>
          <a:noFill/>
        </p:spPr>
        <p:txBody>
          <a:bodyPr wrap="square" rtlCol="0">
            <a:spAutoFit/>
          </a:bodyPr>
          <a:lstStyle/>
          <a:p>
            <a:r>
              <a:rPr lang="en-US" sz="700" dirty="0" smtClean="0"/>
              <a:t>d) If the entire core is deposited at the end of the needle, pigment will only be seen away from the edge, at the site corresponding to the tip of the needle at its maximally advanced point.</a:t>
            </a:r>
            <a:endParaRPr lang="en-US" sz="700" dirty="0"/>
          </a:p>
        </p:txBody>
      </p:sp>
      <p:pic>
        <p:nvPicPr>
          <p:cNvPr id="28" name="Picture 27"/>
          <p:cNvPicPr>
            <a:picLocks noChangeAspect="1"/>
          </p:cNvPicPr>
          <p:nvPr/>
        </p:nvPicPr>
        <p:blipFill>
          <a:blip r:embed="rId10"/>
          <a:stretch>
            <a:fillRect/>
          </a:stretch>
        </p:blipFill>
        <p:spPr>
          <a:xfrm>
            <a:off x="133350" y="7848600"/>
            <a:ext cx="1295400" cy="622732"/>
          </a:xfrm>
          <a:prstGeom prst="rect">
            <a:avLst/>
          </a:prstGeom>
        </p:spPr>
      </p:pic>
      <p:sp>
        <p:nvSpPr>
          <p:cNvPr id="29" name="TextBox 28"/>
          <p:cNvSpPr txBox="1"/>
          <p:nvPr/>
        </p:nvSpPr>
        <p:spPr>
          <a:xfrm>
            <a:off x="1428750" y="7848600"/>
            <a:ext cx="1981200" cy="738664"/>
          </a:xfrm>
          <a:prstGeom prst="rect">
            <a:avLst/>
          </a:prstGeom>
          <a:noFill/>
        </p:spPr>
        <p:txBody>
          <a:bodyPr wrap="square" rtlCol="0">
            <a:spAutoFit/>
          </a:bodyPr>
          <a:lstStyle/>
          <a:p>
            <a:r>
              <a:rPr lang="en-US" sz="700" dirty="0" smtClean="0"/>
              <a:t>e) Should the core break up and become deposited along the path of the withdrawing needle, pigment foci will be visible as separate dots along the path of the needle. If the core does not dislodge from the needle, no repigmentation will occur.</a:t>
            </a:r>
            <a:endParaRPr lang="en-US" sz="700" dirty="0"/>
          </a:p>
        </p:txBody>
      </p:sp>
      <p:pic>
        <p:nvPicPr>
          <p:cNvPr id="30" name="Picture 29" descr="4-Skin-with-departing-needle-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350" y="6477000"/>
            <a:ext cx="1295400" cy="622732"/>
          </a:xfrm>
          <a:prstGeom prst="rect">
            <a:avLst/>
          </a:prstGeom>
        </p:spPr>
      </p:pic>
      <p:sp>
        <p:nvSpPr>
          <p:cNvPr id="22" name="Subtitle 2"/>
          <p:cNvSpPr txBox="1">
            <a:spLocks/>
          </p:cNvSpPr>
          <p:nvPr/>
        </p:nvSpPr>
        <p:spPr>
          <a:xfrm>
            <a:off x="3562350" y="2362200"/>
            <a:ext cx="1447800" cy="6248400"/>
          </a:xfrm>
          <a:prstGeom prst="rect">
            <a:avLst/>
          </a:prstGeom>
          <a:ln w="3175">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700" b="1" dirty="0" smtClean="0">
                <a:solidFill>
                  <a:srgbClr val="000000"/>
                </a:solidFill>
              </a:rPr>
              <a:t>DISCUSSION</a:t>
            </a:r>
          </a:p>
          <a:p>
            <a:pPr algn="l"/>
            <a:endParaRPr lang="en-US" sz="700" dirty="0" smtClean="0">
              <a:solidFill>
                <a:srgbClr val="000000"/>
              </a:solidFill>
            </a:endParaRPr>
          </a:p>
          <a:p>
            <a:pPr algn="l"/>
            <a:r>
              <a:rPr lang="en-US" sz="700" dirty="0" smtClean="0">
                <a:solidFill>
                  <a:srgbClr val="000000"/>
                </a:solidFill>
              </a:rPr>
              <a:t>Needling is an inexpensive technique that offers an adjunctive therapeutic modality for the treatment of vitiligo.</a:t>
            </a:r>
          </a:p>
          <a:p>
            <a:pPr algn="l"/>
            <a:r>
              <a:rPr lang="en-US" sz="700" dirty="0" smtClean="0">
                <a:solidFill>
                  <a:srgbClr val="000000"/>
                </a:solidFill>
              </a:rPr>
              <a:t>The technique may be used alone, or combined with narrow band UVB or </a:t>
            </a:r>
            <a:r>
              <a:rPr lang="en-US" sz="700" dirty="0" err="1" smtClean="0">
                <a:solidFill>
                  <a:srgbClr val="000000"/>
                </a:solidFill>
              </a:rPr>
              <a:t>Excimer</a:t>
            </a:r>
            <a:r>
              <a:rPr lang="en-US" sz="700" dirty="0" smtClean="0">
                <a:solidFill>
                  <a:srgbClr val="000000"/>
                </a:solidFill>
              </a:rPr>
              <a:t> Laser/Light.</a:t>
            </a:r>
          </a:p>
          <a:p>
            <a:pPr algn="l"/>
            <a:r>
              <a:rPr lang="en-US" sz="700" dirty="0" smtClean="0">
                <a:solidFill>
                  <a:srgbClr val="000000"/>
                </a:solidFill>
              </a:rPr>
              <a:t>A 30G insulin needle is inserted about 1 cm from the edge of a vitiligo lesion and advanced repeatedly along the margin towards the </a:t>
            </a:r>
            <a:r>
              <a:rPr lang="en-US" sz="700" dirty="0" err="1" smtClean="0">
                <a:solidFill>
                  <a:srgbClr val="000000"/>
                </a:solidFill>
              </a:rPr>
              <a:t>centre</a:t>
            </a:r>
            <a:r>
              <a:rPr lang="en-US" sz="700" dirty="0" smtClean="0">
                <a:solidFill>
                  <a:srgbClr val="000000"/>
                </a:solidFill>
              </a:rPr>
              <a:t> of the </a:t>
            </a:r>
            <a:r>
              <a:rPr lang="en-US" sz="700" dirty="0" err="1" smtClean="0">
                <a:solidFill>
                  <a:srgbClr val="000000"/>
                </a:solidFill>
              </a:rPr>
              <a:t>depigmented</a:t>
            </a:r>
            <a:r>
              <a:rPr lang="en-US" sz="700" dirty="0" smtClean="0">
                <a:solidFill>
                  <a:srgbClr val="000000"/>
                </a:solidFill>
              </a:rPr>
              <a:t> patch. Local </a:t>
            </a:r>
            <a:r>
              <a:rPr lang="en-US" sz="700" dirty="0" err="1" smtClean="0">
                <a:solidFill>
                  <a:srgbClr val="000000"/>
                </a:solidFill>
              </a:rPr>
              <a:t>anaesthetic</a:t>
            </a:r>
            <a:r>
              <a:rPr lang="en-US" sz="700" dirty="0" smtClean="0">
                <a:solidFill>
                  <a:srgbClr val="000000"/>
                </a:solidFill>
              </a:rPr>
              <a:t> reduces the discomfort associated with the procedure.</a:t>
            </a:r>
          </a:p>
          <a:p>
            <a:pPr algn="l"/>
            <a:r>
              <a:rPr lang="en-US" sz="700" dirty="0" smtClean="0">
                <a:solidFill>
                  <a:srgbClr val="000000"/>
                </a:solidFill>
              </a:rPr>
              <a:t>Observation of repigmentation patterns following needling give some insight into the mechanism of repigmentation suggesting that a core of melanocyte rich tissue is transplanted from the pigmented skin onto the vitiligo area.</a:t>
            </a:r>
          </a:p>
          <a:p>
            <a:pPr algn="l"/>
            <a:r>
              <a:rPr lang="en-US" sz="700" dirty="0" smtClean="0">
                <a:solidFill>
                  <a:srgbClr val="000000"/>
                </a:solidFill>
              </a:rPr>
              <a:t>Innovative methods will be required to test this hypothesis. Further studies are required to determine whether </a:t>
            </a:r>
            <a:r>
              <a:rPr lang="en-US" sz="700" dirty="0" err="1">
                <a:solidFill>
                  <a:srgbClr val="000000"/>
                </a:solidFill>
              </a:rPr>
              <a:t>i</a:t>
            </a:r>
            <a:r>
              <a:rPr lang="en-US" sz="700" dirty="0">
                <a:solidFill>
                  <a:srgbClr val="000000"/>
                </a:solidFill>
              </a:rPr>
              <a:t>) </a:t>
            </a:r>
            <a:r>
              <a:rPr lang="en-US" sz="700" dirty="0" smtClean="0">
                <a:solidFill>
                  <a:srgbClr val="000000"/>
                </a:solidFill>
              </a:rPr>
              <a:t>a larger gauge needle will increase the amount of repigmentation, ii) drawing air or water into the syringe and pushing the plunger during needling will help dislodge the melanocyte-containing core, iii) needling in multiple directions will increase repigmentation.</a:t>
            </a:r>
          </a:p>
          <a:p>
            <a:pPr algn="l"/>
            <a:endParaRPr lang="en-US" sz="700" dirty="0">
              <a:solidFill>
                <a:srgbClr val="000000"/>
              </a:solidFill>
            </a:endParaRPr>
          </a:p>
          <a:p>
            <a:pPr algn="l"/>
            <a:r>
              <a:rPr lang="en-US" sz="700" b="1" dirty="0" smtClean="0">
                <a:solidFill>
                  <a:srgbClr val="000000"/>
                </a:solidFill>
              </a:rPr>
              <a:t>CONCLUSION</a:t>
            </a:r>
          </a:p>
          <a:p>
            <a:pPr algn="l"/>
            <a:endParaRPr lang="en-US" sz="700" dirty="0">
              <a:solidFill>
                <a:srgbClr val="000000"/>
              </a:solidFill>
            </a:endParaRPr>
          </a:p>
          <a:p>
            <a:pPr algn="l"/>
            <a:r>
              <a:rPr lang="en-US" sz="700" dirty="0" smtClean="0">
                <a:solidFill>
                  <a:srgbClr val="000000"/>
                </a:solidFill>
              </a:rPr>
              <a:t>Rather than melanocytes being pushed by the tip of the needle, it is more plausible to consider that needling transplants a core of melanocyte-containing tissue from normally pigmented to vitiligo skin.</a:t>
            </a:r>
          </a:p>
          <a:p>
            <a:pPr algn="l"/>
            <a:endParaRPr lang="en-US" sz="700" dirty="0">
              <a:solidFill>
                <a:schemeClr val="tx1"/>
              </a:solidFill>
            </a:endParaRPr>
          </a:p>
          <a:p>
            <a:pPr algn="l"/>
            <a:endParaRPr lang="en-US" sz="700" dirty="0" smtClean="0">
              <a:solidFill>
                <a:schemeClr val="tx1"/>
              </a:solidFill>
            </a:endParaRPr>
          </a:p>
          <a:p>
            <a:pPr algn="l"/>
            <a:r>
              <a:rPr lang="en-US" sz="700" dirty="0" smtClean="0">
                <a:solidFill>
                  <a:schemeClr val="tx1"/>
                </a:solidFill>
              </a:rPr>
              <a:t>Email for correspondence: </a:t>
            </a:r>
            <a:r>
              <a:rPr lang="en-US" sz="700" dirty="0" err="1" smtClean="0">
                <a:solidFill>
                  <a:schemeClr val="tx1"/>
                </a:solidFill>
              </a:rPr>
              <a:t>raboobee@iafrica.com</a:t>
            </a:r>
            <a:endParaRPr lang="en-US" sz="700" dirty="0">
              <a:solidFill>
                <a:schemeClr val="tx1"/>
              </a:solidFill>
            </a:endParaRPr>
          </a:p>
          <a:p>
            <a:pPr algn="l"/>
            <a:endParaRPr lang="en-US" sz="700" dirty="0">
              <a:solidFill>
                <a:srgbClr val="000000"/>
              </a:solidFill>
            </a:endParaRPr>
          </a:p>
        </p:txBody>
      </p:sp>
      <p:sp>
        <p:nvSpPr>
          <p:cNvPr id="27" name="Subtitle 2"/>
          <p:cNvSpPr txBox="1">
            <a:spLocks/>
          </p:cNvSpPr>
          <p:nvPr/>
        </p:nvSpPr>
        <p:spPr>
          <a:xfrm>
            <a:off x="133350" y="2362200"/>
            <a:ext cx="3352800" cy="2286000"/>
          </a:xfrm>
          <a:prstGeom prst="rect">
            <a:avLst/>
          </a:prstGeom>
          <a:ln w="3175">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700" dirty="0">
              <a:solidFill>
                <a:srgbClr val="000000"/>
              </a:solidFill>
            </a:endParaRPr>
          </a:p>
        </p:txBody>
      </p:sp>
      <p:sp>
        <p:nvSpPr>
          <p:cNvPr id="4" name="Rectangle 3"/>
          <p:cNvSpPr/>
          <p:nvPr/>
        </p:nvSpPr>
        <p:spPr>
          <a:xfrm>
            <a:off x="133350" y="4724400"/>
            <a:ext cx="3276600" cy="338554"/>
          </a:xfrm>
          <a:prstGeom prst="rect">
            <a:avLst/>
          </a:prstGeom>
        </p:spPr>
        <p:txBody>
          <a:bodyPr wrap="square">
            <a:spAutoFit/>
          </a:bodyPr>
          <a:lstStyle/>
          <a:p>
            <a:r>
              <a:rPr lang="en-US" sz="800" b="1" dirty="0" smtClean="0">
                <a:solidFill>
                  <a:srgbClr val="000000"/>
                </a:solidFill>
              </a:rPr>
              <a:t>PROPOSED MECHANISM OF DEVELOPMENT OF ABOVE CLINICAL PATTERNS</a:t>
            </a:r>
            <a:endParaRPr lang="en-US" dirty="0"/>
          </a:p>
        </p:txBody>
      </p:sp>
      <p:sp>
        <p:nvSpPr>
          <p:cNvPr id="8" name="TextBox 7"/>
          <p:cNvSpPr txBox="1"/>
          <p:nvPr/>
        </p:nvSpPr>
        <p:spPr>
          <a:xfrm>
            <a:off x="514350" y="4419600"/>
            <a:ext cx="249663" cy="246221"/>
          </a:xfrm>
          <a:prstGeom prst="rect">
            <a:avLst/>
          </a:prstGeom>
          <a:noFill/>
        </p:spPr>
        <p:txBody>
          <a:bodyPr wrap="none" rtlCol="0">
            <a:spAutoFit/>
          </a:bodyPr>
          <a:lstStyle/>
          <a:p>
            <a:r>
              <a:rPr lang="en-US" sz="1000" dirty="0" smtClean="0"/>
              <a:t>1</a:t>
            </a:r>
          </a:p>
        </p:txBody>
      </p:sp>
      <p:sp>
        <p:nvSpPr>
          <p:cNvPr id="32" name="TextBox 31"/>
          <p:cNvSpPr txBox="1"/>
          <p:nvPr/>
        </p:nvSpPr>
        <p:spPr>
          <a:xfrm>
            <a:off x="1428750" y="4419600"/>
            <a:ext cx="249663" cy="246221"/>
          </a:xfrm>
          <a:prstGeom prst="rect">
            <a:avLst/>
          </a:prstGeom>
          <a:noFill/>
        </p:spPr>
        <p:txBody>
          <a:bodyPr wrap="none" rtlCol="0">
            <a:spAutoFit/>
          </a:bodyPr>
          <a:lstStyle/>
          <a:p>
            <a:r>
              <a:rPr lang="en-US" sz="1000" dirty="0" smtClean="0"/>
              <a:t>2</a:t>
            </a:r>
          </a:p>
        </p:txBody>
      </p:sp>
      <p:sp>
        <p:nvSpPr>
          <p:cNvPr id="33" name="TextBox 32"/>
          <p:cNvSpPr txBox="1"/>
          <p:nvPr/>
        </p:nvSpPr>
        <p:spPr>
          <a:xfrm>
            <a:off x="2114550" y="4419600"/>
            <a:ext cx="249663" cy="246221"/>
          </a:xfrm>
          <a:prstGeom prst="rect">
            <a:avLst/>
          </a:prstGeom>
          <a:noFill/>
        </p:spPr>
        <p:txBody>
          <a:bodyPr wrap="none" rtlCol="0">
            <a:spAutoFit/>
          </a:bodyPr>
          <a:lstStyle/>
          <a:p>
            <a:r>
              <a:rPr lang="en-US" sz="1000" dirty="0" smtClean="0"/>
              <a:t>3</a:t>
            </a:r>
          </a:p>
        </p:txBody>
      </p:sp>
      <p:sp>
        <p:nvSpPr>
          <p:cNvPr id="34" name="TextBox 33"/>
          <p:cNvSpPr txBox="1"/>
          <p:nvPr/>
        </p:nvSpPr>
        <p:spPr>
          <a:xfrm>
            <a:off x="3181350" y="4419600"/>
            <a:ext cx="249663" cy="246221"/>
          </a:xfrm>
          <a:prstGeom prst="rect">
            <a:avLst/>
          </a:prstGeom>
          <a:noFill/>
        </p:spPr>
        <p:txBody>
          <a:bodyPr wrap="none" rtlCol="0">
            <a:spAutoFit/>
          </a:bodyPr>
          <a:lstStyle/>
          <a:p>
            <a:r>
              <a:rPr lang="en-US" sz="1000" dirty="0" smtClean="0"/>
              <a:t>4</a:t>
            </a:r>
          </a:p>
        </p:txBody>
      </p:sp>
      <p:sp>
        <p:nvSpPr>
          <p:cNvPr id="10" name="Rectangle 9"/>
          <p:cNvSpPr/>
          <p:nvPr/>
        </p:nvSpPr>
        <p:spPr>
          <a:xfrm>
            <a:off x="209550" y="4191000"/>
            <a:ext cx="274434" cy="215444"/>
          </a:xfrm>
          <a:prstGeom prst="rect">
            <a:avLst/>
          </a:prstGeom>
        </p:spPr>
        <p:txBody>
          <a:bodyPr wrap="none">
            <a:spAutoFit/>
          </a:bodyPr>
          <a:lstStyle/>
          <a:p>
            <a:r>
              <a:rPr lang="en-US" sz="800" dirty="0">
                <a:latin typeface="Wingdings"/>
                <a:ea typeface="Wingdings"/>
                <a:cs typeface="Wingdings"/>
                <a:sym typeface="Wingdings"/>
              </a:rPr>
              <a:t></a:t>
            </a:r>
            <a:endParaRPr lang="en-US" sz="800" dirty="0">
              <a:latin typeface="Arial"/>
              <a:cs typeface="Arial"/>
            </a:endParaRPr>
          </a:p>
        </p:txBody>
      </p:sp>
      <p:sp>
        <p:nvSpPr>
          <p:cNvPr id="14" name="Rectangle 13"/>
          <p:cNvSpPr/>
          <p:nvPr/>
        </p:nvSpPr>
        <p:spPr>
          <a:xfrm>
            <a:off x="1352550" y="4114800"/>
            <a:ext cx="276087" cy="215444"/>
          </a:xfrm>
          <a:prstGeom prst="rect">
            <a:avLst/>
          </a:prstGeom>
        </p:spPr>
        <p:txBody>
          <a:bodyPr wrap="none">
            <a:spAutoFit/>
          </a:bodyPr>
          <a:lstStyle/>
          <a:p>
            <a:r>
              <a:rPr lang="en-US" sz="800" dirty="0">
                <a:latin typeface="Wingdings"/>
                <a:ea typeface="Wingdings"/>
                <a:cs typeface="Wingdings"/>
              </a:rPr>
              <a:t></a:t>
            </a:r>
            <a:endParaRPr lang="en-US" sz="800" dirty="0"/>
          </a:p>
        </p:txBody>
      </p:sp>
      <p:sp>
        <p:nvSpPr>
          <p:cNvPr id="16" name="Rectangle 15"/>
          <p:cNvSpPr/>
          <p:nvPr/>
        </p:nvSpPr>
        <p:spPr>
          <a:xfrm>
            <a:off x="2280175" y="4078545"/>
            <a:ext cx="62975" cy="215444"/>
          </a:xfrm>
          <a:prstGeom prst="rect">
            <a:avLst/>
          </a:prstGeom>
        </p:spPr>
        <p:txBody>
          <a:bodyPr wrap="square">
            <a:spAutoFit/>
          </a:bodyPr>
          <a:lstStyle/>
          <a:p>
            <a:r>
              <a:rPr lang="en-US" sz="800" dirty="0">
                <a:latin typeface="Wingdings"/>
                <a:ea typeface="Wingdings"/>
                <a:cs typeface="Wingdings"/>
              </a:rPr>
              <a:t></a:t>
            </a:r>
            <a:endParaRPr lang="en-US" sz="800" dirty="0"/>
          </a:p>
        </p:txBody>
      </p:sp>
      <p:sp>
        <p:nvSpPr>
          <p:cNvPr id="36" name="Rectangle 35"/>
          <p:cNvSpPr/>
          <p:nvPr/>
        </p:nvSpPr>
        <p:spPr>
          <a:xfrm>
            <a:off x="1885950" y="4012138"/>
            <a:ext cx="129099" cy="195858"/>
          </a:xfrm>
          <a:prstGeom prst="rect">
            <a:avLst/>
          </a:prstGeom>
        </p:spPr>
        <p:txBody>
          <a:bodyPr wrap="square">
            <a:spAutoFit/>
          </a:bodyPr>
          <a:lstStyle/>
          <a:p>
            <a:r>
              <a:rPr lang="en-US" sz="800" dirty="0">
                <a:latin typeface="Wingdings"/>
                <a:ea typeface="Wingdings"/>
                <a:cs typeface="Wingdings"/>
              </a:rPr>
              <a:t></a:t>
            </a:r>
            <a:endParaRPr lang="en-US" sz="800" dirty="0"/>
          </a:p>
        </p:txBody>
      </p:sp>
      <p:sp>
        <p:nvSpPr>
          <p:cNvPr id="21" name="Rectangle 20"/>
          <p:cNvSpPr/>
          <p:nvPr/>
        </p:nvSpPr>
        <p:spPr>
          <a:xfrm>
            <a:off x="3117625" y="4214591"/>
            <a:ext cx="249485" cy="346975"/>
          </a:xfrm>
          <a:prstGeom prst="rect">
            <a:avLst/>
          </a:prstGeom>
        </p:spPr>
        <p:txBody>
          <a:bodyPr wrap="none">
            <a:spAutoFit/>
          </a:bodyPr>
          <a:lstStyle/>
          <a:p>
            <a:r>
              <a:rPr lang="en-US" sz="800" dirty="0">
                <a:latin typeface="Wingdings"/>
                <a:ea typeface="Wingdings"/>
                <a:cs typeface="Wingdings"/>
              </a:rPr>
              <a:t></a:t>
            </a:r>
            <a:endParaRPr lang="en-US" sz="800" dirty="0">
              <a:latin typeface="Arial"/>
              <a:cs typeface="Arial"/>
            </a:endParaRPr>
          </a:p>
        </p:txBody>
      </p:sp>
    </p:spTree>
    <p:extLst>
      <p:ext uri="{BB962C8B-B14F-4D97-AF65-F5344CB8AC3E}">
        <p14:creationId xmlns:p14="http://schemas.microsoft.com/office/powerpoint/2010/main" val="14842202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6040</TotalTime>
  <Words>755</Words>
  <Application>Microsoft Macintosh PowerPoint</Application>
  <PresentationFormat>On-screen Show (16:9)</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Proposed Mechanism of Repigmentation following Needling in Vitiligo Noufal Raboobee, Westville Hospital, Durban, South Africa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harvey</dc:creator>
  <cp:lastModifiedBy>Demo</cp:lastModifiedBy>
  <cp:revision>48</cp:revision>
  <dcterms:created xsi:type="dcterms:W3CDTF">2015-03-29T07:20:02Z</dcterms:created>
  <dcterms:modified xsi:type="dcterms:W3CDTF">2018-07-04T19:05:44Z</dcterms:modified>
</cp:coreProperties>
</file>